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4630400" cy="8229600"/>
  <p:notesSz cx="8229600" cy="14630400"/>
  <p:embeddedFontLst>
    <p:embeddedFont>
      <p:font typeface="Noto Sans TC" panose="020B0604020202020204" charset="-128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Sora Medium" panose="020B0604020202020204" charset="0"/>
      <p:regular r:id="rId24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69942-9005-4147-BE17-F70F54943422}" type="datetimeFigureOut">
              <a:rPr lang="fr-FR" smtClean="0"/>
              <a:t>09/12/2025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2F171-A4BA-4A71-BFAD-33CBA6D377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3192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hyperlink" Target="https://bulma.io" TargetMode="Externa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gthms/bulma/releases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npmjs.com/package/bulma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s://cdn.jsdelivr.net/npm/bulma/" TargetMode="External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1045"/>
            <a:ext cx="14846106" cy="400929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690334" y="3625691"/>
            <a:ext cx="9146277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BULMA CSS</a:t>
            </a:r>
            <a:endParaRPr lang="en-US" sz="61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9456" y="321707"/>
            <a:ext cx="3605808" cy="365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Practical Demonstration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409456" y="734139"/>
            <a:ext cx="5302448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Create a card component in just a few lines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09456" y="1319093"/>
            <a:ext cx="1462564" cy="182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Bulma Code</a:t>
            </a:r>
            <a:endParaRPr lang="en-US" sz="1150" dirty="0"/>
          </a:p>
        </p:txBody>
      </p:sp>
      <p:sp>
        <p:nvSpPr>
          <p:cNvPr id="5" name="Shape 3"/>
          <p:cNvSpPr/>
          <p:nvPr/>
        </p:nvSpPr>
        <p:spPr>
          <a:xfrm>
            <a:off x="409456" y="1633418"/>
            <a:ext cx="6762988" cy="2982992"/>
          </a:xfrm>
          <a:prstGeom prst="roundRect">
            <a:avLst>
              <a:gd name="adj" fmla="val 588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6" name="Shape 4"/>
          <p:cNvSpPr/>
          <p:nvPr/>
        </p:nvSpPr>
        <p:spPr>
          <a:xfrm>
            <a:off x="403622" y="1633418"/>
            <a:ext cx="6774656" cy="2982992"/>
          </a:xfrm>
          <a:prstGeom prst="roundRect">
            <a:avLst>
              <a:gd name="adj" fmla="val 588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7" name="Text 5"/>
          <p:cNvSpPr/>
          <p:nvPr/>
        </p:nvSpPr>
        <p:spPr>
          <a:xfrm>
            <a:off x="520541" y="1721168"/>
            <a:ext cx="6540818" cy="2807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&lt;div class="card"&gt;  &lt;div class="card-image"&gt;    &lt;figure class="image"&gt;      &lt;img src="photo.jpg"&gt;    &lt;/figure&gt;  &lt;/div&gt;  &lt;div class="card-content"&gt;    &lt;p class="title is-4"&gt;      Titre du contenu    &lt;/p&gt;    &lt;p class="subtitle is-6"&gt;      Description    &lt;/p&gt;  &lt;/div&gt;&lt;/div&gt;</a:t>
            </a:r>
            <a:endParaRPr lang="en-US" sz="9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7547" y="1333738"/>
            <a:ext cx="6762988" cy="676298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409456" y="2473185"/>
            <a:ext cx="1462564" cy="182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Instant Result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451604" y="2863094"/>
            <a:ext cx="6762988" cy="374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 elegant and responsive card without writing a single line of custom CSS. Bulma automatically handles responsiveness, spacing, and shadows.</a:t>
            </a:r>
            <a:endParaRPr lang="en-US" sz="900" dirty="0"/>
          </a:p>
        </p:txBody>
      </p:sp>
      <p:sp>
        <p:nvSpPr>
          <p:cNvPr id="11" name="Shape 8"/>
          <p:cNvSpPr/>
          <p:nvPr/>
        </p:nvSpPr>
        <p:spPr>
          <a:xfrm>
            <a:off x="0" y="8229600"/>
            <a:ext cx="6847284" cy="704374"/>
          </a:xfrm>
          <a:prstGeom prst="roundRect">
            <a:avLst>
              <a:gd name="adj" fmla="val 2492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Text 9"/>
          <p:cNvSpPr/>
          <p:nvPr/>
        </p:nvSpPr>
        <p:spPr>
          <a:xfrm>
            <a:off x="197370" y="8248402"/>
            <a:ext cx="1462564" cy="182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✨</a:t>
            </a:r>
            <a:r>
              <a:rPr lang="en-US" sz="1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Before Bulma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197370" y="8488204"/>
            <a:ext cx="6582966" cy="187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Write 50+ lines of CSS to style a card, manually handle responsiveness, test on all screens.</a:t>
            </a:r>
            <a:endParaRPr lang="en-US" sz="900" dirty="0"/>
          </a:p>
        </p:txBody>
      </p:sp>
      <p:sp>
        <p:nvSpPr>
          <p:cNvPr id="14" name="Shape 11"/>
          <p:cNvSpPr/>
          <p:nvPr/>
        </p:nvSpPr>
        <p:spPr>
          <a:xfrm>
            <a:off x="6847284" y="8233105"/>
            <a:ext cx="7783116" cy="704374"/>
          </a:xfrm>
          <a:prstGeom prst="roundRect">
            <a:avLst>
              <a:gd name="adj" fmla="val 2492"/>
            </a:avLst>
          </a:prstGeom>
          <a:solidFill>
            <a:srgbClr val="07070C"/>
          </a:solidFill>
          <a:ln w="15240">
            <a:solidFill>
              <a:srgbClr val="3F3F44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5" name="Text 12"/>
          <p:cNvSpPr/>
          <p:nvPr/>
        </p:nvSpPr>
        <p:spPr>
          <a:xfrm>
            <a:off x="6967937" y="8248402"/>
            <a:ext cx="1462564" cy="182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🚀</a:t>
            </a:r>
            <a:r>
              <a:rPr lang="en-US" sz="1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After </a:t>
            </a:r>
            <a:r>
              <a:rPr lang="en-US" sz="1150" dirty="0" err="1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Bulma</a:t>
            </a:r>
            <a:endParaRPr lang="en-US" sz="1150" dirty="0"/>
          </a:p>
        </p:txBody>
      </p:sp>
      <p:sp>
        <p:nvSpPr>
          <p:cNvPr id="16" name="Text 13"/>
          <p:cNvSpPr/>
          <p:nvPr/>
        </p:nvSpPr>
        <p:spPr>
          <a:xfrm>
            <a:off x="7111602" y="8467085"/>
            <a:ext cx="6582966" cy="187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5 minutes for a professional card, immediate responsiveness, cross-browser compatible, production-ready.</a:t>
            </a:r>
            <a:endParaRPr lang="en-US" sz="9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3642" y="442913"/>
            <a:ext cx="4026456" cy="503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3642" y="1187768"/>
            <a:ext cx="13503116" cy="20133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900"/>
              </a:lnSpc>
              <a:buNone/>
            </a:pPr>
            <a:r>
              <a:rPr lang="en-US" sz="6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Bulma: Your Ally for Modern Interfaces</a:t>
            </a:r>
            <a:endParaRPr lang="en-US" sz="6300" dirty="0"/>
          </a:p>
        </p:txBody>
      </p:sp>
      <p:sp>
        <p:nvSpPr>
          <p:cNvPr id="4" name="Shape 2"/>
          <p:cNvSpPr/>
          <p:nvPr/>
        </p:nvSpPr>
        <p:spPr>
          <a:xfrm>
            <a:off x="563642" y="3684270"/>
            <a:ext cx="6671072" cy="1449824"/>
          </a:xfrm>
          <a:prstGeom prst="roundRect">
            <a:avLst>
              <a:gd name="adj" fmla="val 7568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42" y="3661410"/>
            <a:ext cx="6671072" cy="9144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3442692"/>
            <a:ext cx="483156" cy="4831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7474" y="4086820"/>
            <a:ext cx="2013228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Lightweight Framework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747474" y="4434959"/>
            <a:ext cx="6303407" cy="257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Only 200KB in minified version, optimal performance guaranteed</a:t>
            </a:r>
            <a:endParaRPr lang="en-US" sz="1250" dirty="0"/>
          </a:p>
        </p:txBody>
      </p:sp>
      <p:sp>
        <p:nvSpPr>
          <p:cNvPr id="10" name="Shape 5"/>
          <p:cNvSpPr/>
          <p:nvPr/>
        </p:nvSpPr>
        <p:spPr>
          <a:xfrm>
            <a:off x="7395686" y="3684270"/>
            <a:ext cx="6671072" cy="1449824"/>
          </a:xfrm>
          <a:prstGeom prst="roundRect">
            <a:avLst>
              <a:gd name="adj" fmla="val 7568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686" y="3661410"/>
            <a:ext cx="6671072" cy="9144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9644" y="3442692"/>
            <a:ext cx="483156" cy="483156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579519" y="4086820"/>
            <a:ext cx="2226707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Quick Learning</a:t>
            </a:r>
            <a:endParaRPr lang="en-US" sz="1550" dirty="0"/>
          </a:p>
        </p:txBody>
      </p:sp>
      <p:sp>
        <p:nvSpPr>
          <p:cNvPr id="15" name="Text 7"/>
          <p:cNvSpPr/>
          <p:nvPr/>
        </p:nvSpPr>
        <p:spPr>
          <a:xfrm>
            <a:off x="7579519" y="4434959"/>
            <a:ext cx="6303407" cy="515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Intuitive class names, clear documentation, productive in just a few hours</a:t>
            </a:r>
            <a:endParaRPr lang="en-US" sz="1250" dirty="0"/>
          </a:p>
        </p:txBody>
      </p:sp>
      <p:sp>
        <p:nvSpPr>
          <p:cNvPr id="16" name="Shape 8"/>
          <p:cNvSpPr/>
          <p:nvPr/>
        </p:nvSpPr>
        <p:spPr>
          <a:xfrm>
            <a:off x="563642" y="5536644"/>
            <a:ext cx="6671072" cy="1192173"/>
          </a:xfrm>
          <a:prstGeom prst="roundRect">
            <a:avLst>
              <a:gd name="adj" fmla="val 9204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42" y="5513784"/>
            <a:ext cx="6671072" cy="91440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5295067"/>
            <a:ext cx="483156" cy="483156"/>
          </a:xfrm>
          <a:prstGeom prst="rect">
            <a:avLst/>
          </a:prstGeom>
        </p:spPr>
      </p:pic>
      <p:sp>
        <p:nvSpPr>
          <p:cNvPr id="20" name="Text 9"/>
          <p:cNvSpPr/>
          <p:nvPr/>
        </p:nvSpPr>
        <p:spPr>
          <a:xfrm>
            <a:off x="747474" y="5939195"/>
            <a:ext cx="2090261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Elegant Interfaces</a:t>
            </a:r>
            <a:endParaRPr lang="en-US" sz="1550" dirty="0"/>
          </a:p>
        </p:txBody>
      </p:sp>
      <p:sp>
        <p:nvSpPr>
          <p:cNvPr id="21" name="Text 10"/>
          <p:cNvSpPr/>
          <p:nvPr/>
        </p:nvSpPr>
        <p:spPr>
          <a:xfrm>
            <a:off x="747474" y="6287333"/>
            <a:ext cx="6303407" cy="257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Modern and professional design by default, infinitely customizable</a:t>
            </a:r>
            <a:endParaRPr lang="en-US" sz="1250" dirty="0"/>
          </a:p>
        </p:txBody>
      </p:sp>
      <p:sp>
        <p:nvSpPr>
          <p:cNvPr id="22" name="Shape 11"/>
          <p:cNvSpPr/>
          <p:nvPr/>
        </p:nvSpPr>
        <p:spPr>
          <a:xfrm>
            <a:off x="7395686" y="5536644"/>
            <a:ext cx="6671072" cy="1192173"/>
          </a:xfrm>
          <a:prstGeom prst="roundRect">
            <a:avLst>
              <a:gd name="adj" fmla="val 9204"/>
            </a:avLst>
          </a:prstGeom>
          <a:solidFill>
            <a:srgbClr val="07070C"/>
          </a:solidFill>
          <a:ln/>
        </p:spPr>
        <p:txBody>
          <a:bodyPr/>
          <a:lstStyle/>
          <a:p>
            <a:endParaRPr/>
          </a:p>
        </p:txBody>
      </p:sp>
      <p:pic>
        <p:nvPicPr>
          <p:cNvPr id="23" name="Image 9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686" y="5513784"/>
            <a:ext cx="6671072" cy="91440"/>
          </a:xfrm>
          <a:prstGeom prst="rect">
            <a:avLst/>
          </a:prstGeom>
        </p:spPr>
      </p:pic>
      <p:pic>
        <p:nvPicPr>
          <p:cNvPr id="24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9644" y="5295067"/>
            <a:ext cx="483156" cy="483156"/>
          </a:xfrm>
          <a:prstGeom prst="rect">
            <a:avLst/>
          </a:prstGeom>
        </p:spPr>
      </p:pic>
      <p:sp>
        <p:nvSpPr>
          <p:cNvPr id="26" name="Text 12"/>
          <p:cNvSpPr/>
          <p:nvPr/>
        </p:nvSpPr>
        <p:spPr>
          <a:xfrm>
            <a:off x="7579519" y="5939195"/>
            <a:ext cx="2013228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Great Flexibility</a:t>
            </a:r>
            <a:endParaRPr lang="en-US" sz="1550" dirty="0"/>
          </a:p>
        </p:txBody>
      </p:sp>
      <p:sp>
        <p:nvSpPr>
          <p:cNvPr id="27" name="Text 13"/>
          <p:cNvSpPr/>
          <p:nvPr/>
        </p:nvSpPr>
        <p:spPr>
          <a:xfrm>
            <a:off x="7579519" y="6287333"/>
            <a:ext cx="6303407" cy="257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Pure CSS without imposed JavaScript, integrates with any JS framework</a:t>
            </a:r>
            <a:endParaRPr lang="en-US" sz="1250" dirty="0"/>
          </a:p>
        </p:txBody>
      </p:sp>
      <p:sp>
        <p:nvSpPr>
          <p:cNvPr id="28" name="Text 14"/>
          <p:cNvSpPr/>
          <p:nvPr/>
        </p:nvSpPr>
        <p:spPr>
          <a:xfrm>
            <a:off x="187125" y="7153275"/>
            <a:ext cx="13503116" cy="257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Ready to transform your web projects?</a:t>
            </a:r>
            <a:endParaRPr lang="en-US" sz="1250" dirty="0"/>
          </a:p>
        </p:txBody>
      </p:sp>
      <p:pic>
        <p:nvPicPr>
          <p:cNvPr id="29" name="Image 1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643" y="7326273"/>
            <a:ext cx="3352142" cy="4429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79583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THANKS !</a:t>
            </a:r>
            <a:endParaRPr lang="en-US" sz="8900" dirty="0"/>
          </a:p>
        </p:txBody>
      </p:sp>
      <p:sp>
        <p:nvSpPr>
          <p:cNvPr id="3" name="Text 1"/>
          <p:cNvSpPr/>
          <p:nvPr/>
        </p:nvSpPr>
        <p:spPr>
          <a:xfrm>
            <a:off x="793790" y="42508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HENINTSOA JORDI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689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RYAN SAM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4869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MUCKAYA FLORIDA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6168"/>
            <a:ext cx="79421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Our Discovery of Bulma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8857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43620"/>
            <a:ext cx="6407944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417927"/>
            <a:ext cx="30256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Introduction to Bulma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428548" y="288857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3243620"/>
            <a:ext cx="6408063" cy="304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28548" y="34179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Installation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93790" y="41690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501515"/>
            <a:ext cx="6407944" cy="3048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93790" y="4698444"/>
            <a:ext cx="31422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Main Advantages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28548" y="416909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4501515"/>
            <a:ext cx="6408063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28548" y="4698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BEM System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93790" y="544961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05</a:t>
            </a:r>
            <a:endParaRPr lang="en-US" sz="17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759291"/>
            <a:ext cx="6407944" cy="30480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793790" y="5978962"/>
            <a:ext cx="30590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Colors &amp; Utilities</a:t>
            </a:r>
            <a:endParaRPr lang="en-US" sz="2200" dirty="0"/>
          </a:p>
        </p:txBody>
      </p:sp>
      <p:sp>
        <p:nvSpPr>
          <p:cNvPr id="18" name="Text 11"/>
          <p:cNvSpPr/>
          <p:nvPr/>
        </p:nvSpPr>
        <p:spPr>
          <a:xfrm>
            <a:off x="7428548" y="544961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06</a:t>
            </a:r>
            <a:endParaRPr lang="en-US" sz="1750" dirty="0"/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5759291"/>
            <a:ext cx="6408063" cy="30480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7428548" y="5978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Demonstration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125415"/>
            <a:ext cx="14630399" cy="597876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5400" dirty="0">
                <a:solidFill>
                  <a:srgbClr val="00B0F0"/>
                </a:solidFill>
              </a:rPr>
              <a:t>INTRODUCTION TO BULMA</a:t>
            </a:r>
          </a:p>
        </p:txBody>
      </p:sp>
    </p:spTree>
    <p:extLst>
      <p:ext uri="{BB962C8B-B14F-4D97-AF65-F5344CB8AC3E}">
        <p14:creationId xmlns:p14="http://schemas.microsoft.com/office/powerpoint/2010/main" val="327143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608" y="530066"/>
            <a:ext cx="5812036" cy="602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Bulma's Advantages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608" y="1638181"/>
            <a:ext cx="6405443" cy="640544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57968" y="1638181"/>
            <a:ext cx="433626" cy="433626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5" name="Text 2"/>
          <p:cNvSpPr/>
          <p:nvPr/>
        </p:nvSpPr>
        <p:spPr>
          <a:xfrm>
            <a:off x="8184237" y="1704380"/>
            <a:ext cx="240934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Pure CSS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184237" y="2198251"/>
            <a:ext cx="5779175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 JavaScript dependencies, you keep full control over interactivity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7557968" y="3200400"/>
            <a:ext cx="433626" cy="433626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8" name="Text 5"/>
          <p:cNvSpPr/>
          <p:nvPr/>
        </p:nvSpPr>
        <p:spPr>
          <a:xfrm>
            <a:off x="8184237" y="3266599"/>
            <a:ext cx="240934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Based on Flexbox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184237" y="3760470"/>
            <a:ext cx="5779175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Modern architecture for fluid and responsive layouts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557968" y="4454247"/>
            <a:ext cx="433626" cy="433626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1" name="Text 8"/>
          <p:cNvSpPr/>
          <p:nvPr/>
        </p:nvSpPr>
        <p:spPr>
          <a:xfrm>
            <a:off x="8184237" y="4520446"/>
            <a:ext cx="240934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Modular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184237" y="5014317"/>
            <a:ext cx="5779175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Import only the components you need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557968" y="5708094"/>
            <a:ext cx="433626" cy="433626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4" name="Text 11"/>
          <p:cNvSpPr/>
          <p:nvPr/>
        </p:nvSpPr>
        <p:spPr>
          <a:xfrm>
            <a:off x="8184237" y="5774293"/>
            <a:ext cx="274034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Responsive by default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184237" y="6268164"/>
            <a:ext cx="5779175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Mobile-first with smart breakpoints</a:t>
            </a:r>
            <a:endParaRPr lang="en-US" sz="15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735" y="577334"/>
            <a:ext cx="5602843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Bulma Installation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4735" y="1653183"/>
            <a:ext cx="13160931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Several simple methods to start using Bulma in your projects. Choose the one that best fits your development workflow.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34735" y="2560796"/>
            <a:ext cx="4246959" cy="3942993"/>
          </a:xfrm>
          <a:prstGeom prst="roundRect">
            <a:avLst>
              <a:gd name="adj" fmla="val 799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642" y="2770703"/>
            <a:ext cx="629722" cy="62972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44642" y="3610332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Via CDN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44642" y="4064198"/>
            <a:ext cx="3827145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u="sng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fastest solution to get started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944642" y="4971812"/>
            <a:ext cx="3827145" cy="1322070"/>
          </a:xfrm>
          <a:prstGeom prst="roundRect">
            <a:avLst>
              <a:gd name="adj" fmla="val 2382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0" name="Shape 6"/>
          <p:cNvSpPr/>
          <p:nvPr/>
        </p:nvSpPr>
        <p:spPr>
          <a:xfrm>
            <a:off x="934164" y="4971812"/>
            <a:ext cx="3848100" cy="1322070"/>
          </a:xfrm>
          <a:prstGeom prst="roundRect">
            <a:avLst>
              <a:gd name="adj" fmla="val 2382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1" name="Text 7"/>
          <p:cNvSpPr/>
          <p:nvPr/>
        </p:nvSpPr>
        <p:spPr>
          <a:xfrm>
            <a:off x="1144072" y="5129213"/>
            <a:ext cx="3428286" cy="1007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&lt;link rel="stylesheet" href="https://cdn.jsdelivr.net/npm/bulma@0.9.4/css/bulma.min.css"&gt;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5191601" y="2560796"/>
            <a:ext cx="4247078" cy="3942993"/>
          </a:xfrm>
          <a:prstGeom prst="roundRect">
            <a:avLst>
              <a:gd name="adj" fmla="val 799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1508" y="2770703"/>
            <a:ext cx="629722" cy="62972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5401508" y="3610332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Via npm/yarn</a:t>
            </a:r>
            <a:endParaRPr lang="en-US" sz="2050" dirty="0"/>
          </a:p>
        </p:txBody>
      </p:sp>
      <p:sp>
        <p:nvSpPr>
          <p:cNvPr id="16" name="Text 10"/>
          <p:cNvSpPr/>
          <p:nvPr/>
        </p:nvSpPr>
        <p:spPr>
          <a:xfrm>
            <a:off x="5401508" y="4064198"/>
            <a:ext cx="3827264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u="sng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professional projects</a:t>
            </a:r>
            <a:endParaRPr lang="en-US" sz="1650" dirty="0"/>
          </a:p>
        </p:txBody>
      </p:sp>
      <p:sp>
        <p:nvSpPr>
          <p:cNvPr id="17" name="Shape 11"/>
          <p:cNvSpPr/>
          <p:nvPr/>
        </p:nvSpPr>
        <p:spPr>
          <a:xfrm>
            <a:off x="5401508" y="4636056"/>
            <a:ext cx="3827264" cy="986314"/>
          </a:xfrm>
          <a:prstGeom prst="roundRect">
            <a:avLst>
              <a:gd name="adj" fmla="val 3193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8" name="Shape 12"/>
          <p:cNvSpPr/>
          <p:nvPr/>
        </p:nvSpPr>
        <p:spPr>
          <a:xfrm>
            <a:off x="5391031" y="4636056"/>
            <a:ext cx="3848219" cy="986314"/>
          </a:xfrm>
          <a:prstGeom prst="roundRect">
            <a:avLst>
              <a:gd name="adj" fmla="val 3193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9" name="Text 13"/>
          <p:cNvSpPr/>
          <p:nvPr/>
        </p:nvSpPr>
        <p:spPr>
          <a:xfrm>
            <a:off x="5600938" y="4793456"/>
            <a:ext cx="3428405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install bulmayarn add bulma</a:t>
            </a:r>
            <a:endParaRPr lang="en-US" sz="1650" dirty="0"/>
          </a:p>
        </p:txBody>
      </p:sp>
      <p:sp>
        <p:nvSpPr>
          <p:cNvPr id="20" name="Shape 14"/>
          <p:cNvSpPr/>
          <p:nvPr/>
        </p:nvSpPr>
        <p:spPr>
          <a:xfrm>
            <a:off x="9648587" y="2560796"/>
            <a:ext cx="4246959" cy="3942993"/>
          </a:xfrm>
          <a:prstGeom prst="roundRect">
            <a:avLst>
              <a:gd name="adj" fmla="val 799"/>
            </a:avLst>
          </a:prstGeom>
          <a:solidFill>
            <a:srgbClr val="26262B"/>
          </a:solidFill>
          <a:ln/>
        </p:spPr>
        <p:txBody>
          <a:bodyPr/>
          <a:lstStyle/>
          <a:p>
            <a:endParaRPr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58494" y="2770703"/>
            <a:ext cx="629722" cy="629722"/>
          </a:xfrm>
          <a:prstGeom prst="rect">
            <a:avLst/>
          </a:prstGeom>
        </p:spPr>
      </p:pic>
      <p:sp>
        <p:nvSpPr>
          <p:cNvPr id="23" name="Text 15"/>
          <p:cNvSpPr/>
          <p:nvPr/>
        </p:nvSpPr>
        <p:spPr>
          <a:xfrm>
            <a:off x="9858494" y="3610332"/>
            <a:ext cx="303192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Direct Download</a:t>
            </a:r>
            <a:endParaRPr lang="en-US" sz="2050" dirty="0"/>
          </a:p>
        </p:txBody>
      </p:sp>
      <p:sp>
        <p:nvSpPr>
          <p:cNvPr id="24" name="Text 16"/>
          <p:cNvSpPr/>
          <p:nvPr/>
        </p:nvSpPr>
        <p:spPr>
          <a:xfrm>
            <a:off x="9858494" y="4064198"/>
            <a:ext cx="3827145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u="sng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From the official bulma.io website</a:t>
            </a:r>
            <a:endParaRPr lang="en-US" sz="1650" dirty="0"/>
          </a:p>
        </p:txBody>
      </p:sp>
      <p:sp>
        <p:nvSpPr>
          <p:cNvPr id="25" name="Shape 17"/>
          <p:cNvSpPr/>
          <p:nvPr/>
        </p:nvSpPr>
        <p:spPr>
          <a:xfrm>
            <a:off x="734735" y="6739890"/>
            <a:ext cx="13160931" cy="914638"/>
          </a:xfrm>
          <a:prstGeom prst="roundRect">
            <a:avLst>
              <a:gd name="adj" fmla="val 3443"/>
            </a:avLst>
          </a:prstGeom>
          <a:solidFill>
            <a:srgbClr val="00184D"/>
          </a:solidFill>
          <a:ln/>
        </p:spPr>
        <p:txBody>
          <a:bodyPr/>
          <a:lstStyle/>
          <a:p>
            <a:endParaRPr dirty="0"/>
          </a:p>
        </p:txBody>
      </p:sp>
      <p:pic>
        <p:nvPicPr>
          <p:cNvPr id="26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4642" y="7077551"/>
            <a:ext cx="262414" cy="209907"/>
          </a:xfrm>
          <a:prstGeom prst="rect">
            <a:avLst/>
          </a:prstGeom>
        </p:spPr>
      </p:pic>
      <p:sp>
        <p:nvSpPr>
          <p:cNvPr id="27" name="Text 18"/>
          <p:cNvSpPr/>
          <p:nvPr/>
        </p:nvSpPr>
        <p:spPr>
          <a:xfrm>
            <a:off x="1416963" y="7002185"/>
            <a:ext cx="12268795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16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💡</a:t>
            </a:r>
            <a:r>
              <a:rPr lang="en-US" sz="16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For full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customization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, use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npm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and import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Bulma's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Sass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files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into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your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project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.</a:t>
            </a:r>
            <a:r>
              <a:rPr kumimoji="0" lang="fr-FR" altLang="fr-FR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endParaRPr kumimoji="0" lang="fr-FR" altLang="fr-F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indent="0" algn="l">
              <a:lnSpc>
                <a:spcPts val="2600"/>
              </a:lnSpc>
              <a:buNone/>
            </a:pP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2702"/>
            <a:ext cx="71411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Why Choose Bulma?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61642"/>
            <a:ext cx="3664744" cy="1864162"/>
          </a:xfrm>
          <a:prstGeom prst="roundRect">
            <a:avLst>
              <a:gd name="adj" fmla="val 7848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  <p:txBody>
          <a:bodyPr/>
          <a:lstStyle/>
          <a:p>
            <a:endParaRPr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710" y="2661642"/>
            <a:ext cx="121920" cy="18641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628924" y="2918936"/>
            <a:ext cx="3058716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Excellent Documentation</a:t>
            </a:r>
            <a:endParaRPr lang="en-US" sz="2650" dirty="0"/>
          </a:p>
        </p:txBody>
      </p:sp>
      <p:sp>
        <p:nvSpPr>
          <p:cNvPr id="7" name="Shape 3"/>
          <p:cNvSpPr/>
          <p:nvPr/>
        </p:nvSpPr>
        <p:spPr>
          <a:xfrm>
            <a:off x="10171748" y="2661642"/>
            <a:ext cx="3664863" cy="1864162"/>
          </a:xfrm>
          <a:prstGeom prst="roundRect">
            <a:avLst>
              <a:gd name="adj" fmla="val 7848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  <p:txBody>
          <a:bodyPr/>
          <a:lstStyle/>
          <a:p>
            <a:endParaRPr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1268" y="2661642"/>
            <a:ext cx="121920" cy="1864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0520482" y="2918936"/>
            <a:ext cx="3058835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Active Community</a:t>
            </a:r>
            <a:endParaRPr lang="en-US" sz="2650" dirty="0"/>
          </a:p>
        </p:txBody>
      </p:sp>
      <p:sp>
        <p:nvSpPr>
          <p:cNvPr id="10" name="Text 5"/>
          <p:cNvSpPr/>
          <p:nvPr/>
        </p:nvSpPr>
        <p:spPr>
          <a:xfrm>
            <a:off x="10520482" y="3905607"/>
            <a:ext cx="30588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Shape 6"/>
          <p:cNvSpPr/>
          <p:nvPr/>
        </p:nvSpPr>
        <p:spPr>
          <a:xfrm>
            <a:off x="6280190" y="4752618"/>
            <a:ext cx="3664744" cy="1864162"/>
          </a:xfrm>
          <a:prstGeom prst="roundRect">
            <a:avLst>
              <a:gd name="adj" fmla="val 7848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  <p:txBody>
          <a:bodyPr/>
          <a:lstStyle/>
          <a:p>
            <a:endParaRPr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710" y="4752618"/>
            <a:ext cx="121920" cy="186416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628924" y="5009912"/>
            <a:ext cx="3058716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Easy Customization</a:t>
            </a:r>
            <a:endParaRPr lang="en-US" sz="2650" dirty="0"/>
          </a:p>
        </p:txBody>
      </p:sp>
      <p:sp>
        <p:nvSpPr>
          <p:cNvPr id="14" name="Text 8"/>
          <p:cNvSpPr/>
          <p:nvPr/>
        </p:nvSpPr>
        <p:spPr>
          <a:xfrm>
            <a:off x="6628924" y="5996583"/>
            <a:ext cx="30587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7333" y="445770"/>
            <a:ext cx="4052888" cy="506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BEM System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7333" y="1017151"/>
            <a:ext cx="3834765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Block Element Modifier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567333" y="1811298"/>
            <a:ext cx="5160883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2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33" y="2253020"/>
            <a:ext cx="5160883" cy="5160883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1362" y="1847731"/>
            <a:ext cx="810577" cy="1683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103983" y="2009775"/>
            <a:ext cx="2026444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Block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7103983" y="2425065"/>
            <a:ext cx="6966585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main standalone component</a:t>
            </a:r>
            <a:endParaRPr lang="en-US" sz="1250" dirty="0"/>
          </a:p>
        </p:txBody>
      </p:sp>
      <p:sp>
        <p:nvSpPr>
          <p:cNvPr id="9" name="Shape 5"/>
          <p:cNvSpPr/>
          <p:nvPr/>
        </p:nvSpPr>
        <p:spPr>
          <a:xfrm>
            <a:off x="7103983" y="2866787"/>
            <a:ext cx="6966585" cy="502563"/>
          </a:xfrm>
          <a:prstGeom prst="roundRect">
            <a:avLst>
              <a:gd name="adj" fmla="val 4839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0" name="Shape 6"/>
          <p:cNvSpPr/>
          <p:nvPr/>
        </p:nvSpPr>
        <p:spPr>
          <a:xfrm>
            <a:off x="7095887" y="2866787"/>
            <a:ext cx="6982778" cy="502563"/>
          </a:xfrm>
          <a:prstGeom prst="roundRect">
            <a:avLst>
              <a:gd name="adj" fmla="val 4839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1" name="Text 7"/>
          <p:cNvSpPr/>
          <p:nvPr/>
        </p:nvSpPr>
        <p:spPr>
          <a:xfrm>
            <a:off x="7257931" y="2988350"/>
            <a:ext cx="6658689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.button</a:t>
            </a:r>
            <a:endParaRPr lang="en-US" sz="12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1362" y="3531394"/>
            <a:ext cx="810577" cy="168366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103983" y="3693438"/>
            <a:ext cx="2026444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Element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7103983" y="4108728"/>
            <a:ext cx="6966585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part of the block</a:t>
            </a:r>
            <a:endParaRPr lang="en-US" sz="1250" dirty="0"/>
          </a:p>
        </p:txBody>
      </p:sp>
      <p:sp>
        <p:nvSpPr>
          <p:cNvPr id="15" name="Shape 10"/>
          <p:cNvSpPr/>
          <p:nvPr/>
        </p:nvSpPr>
        <p:spPr>
          <a:xfrm>
            <a:off x="7103983" y="4550450"/>
            <a:ext cx="6966585" cy="502563"/>
          </a:xfrm>
          <a:prstGeom prst="roundRect">
            <a:avLst>
              <a:gd name="adj" fmla="val 4839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6" name="Shape 11"/>
          <p:cNvSpPr/>
          <p:nvPr/>
        </p:nvSpPr>
        <p:spPr>
          <a:xfrm>
            <a:off x="7095887" y="4550450"/>
            <a:ext cx="6982778" cy="502563"/>
          </a:xfrm>
          <a:prstGeom prst="roundRect">
            <a:avLst>
              <a:gd name="adj" fmla="val 4839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7" name="Text 12"/>
          <p:cNvSpPr/>
          <p:nvPr/>
        </p:nvSpPr>
        <p:spPr>
          <a:xfrm>
            <a:off x="7257931" y="4672013"/>
            <a:ext cx="6658689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.button__icon</a:t>
            </a:r>
            <a:endParaRPr lang="en-US" sz="1250" dirty="0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1362" y="5215057"/>
            <a:ext cx="810577" cy="194310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7103983" y="5377101"/>
            <a:ext cx="2026444" cy="253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Modifier</a:t>
            </a:r>
            <a:endParaRPr lang="en-US" sz="1550" dirty="0"/>
          </a:p>
        </p:txBody>
      </p:sp>
      <p:sp>
        <p:nvSpPr>
          <p:cNvPr id="20" name="Text 14"/>
          <p:cNvSpPr/>
          <p:nvPr/>
        </p:nvSpPr>
        <p:spPr>
          <a:xfrm>
            <a:off x="7103983" y="5792391"/>
            <a:ext cx="6966585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variation of the block or element</a:t>
            </a:r>
            <a:endParaRPr lang="en-US" sz="1250" dirty="0"/>
          </a:p>
        </p:txBody>
      </p:sp>
      <p:sp>
        <p:nvSpPr>
          <p:cNvPr id="21" name="Shape 15"/>
          <p:cNvSpPr/>
          <p:nvPr/>
        </p:nvSpPr>
        <p:spPr>
          <a:xfrm>
            <a:off x="7103983" y="6234113"/>
            <a:ext cx="6966585" cy="762000"/>
          </a:xfrm>
          <a:prstGeom prst="roundRect">
            <a:avLst>
              <a:gd name="adj" fmla="val 3191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22" name="Shape 16"/>
          <p:cNvSpPr/>
          <p:nvPr/>
        </p:nvSpPr>
        <p:spPr>
          <a:xfrm>
            <a:off x="7095887" y="6234113"/>
            <a:ext cx="6982778" cy="762000"/>
          </a:xfrm>
          <a:prstGeom prst="roundRect">
            <a:avLst>
              <a:gd name="adj" fmla="val 3191"/>
            </a:avLst>
          </a:prstGeom>
          <a:solidFill>
            <a:srgbClr val="141419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23" name="Text 17"/>
          <p:cNvSpPr/>
          <p:nvPr/>
        </p:nvSpPr>
        <p:spPr>
          <a:xfrm>
            <a:off x="7257931" y="6355675"/>
            <a:ext cx="6658689" cy="518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.button--primary.button--large</a:t>
            </a:r>
            <a:endParaRPr lang="en-US" sz="1250" dirty="0"/>
          </a:p>
        </p:txBody>
      </p:sp>
      <p:sp>
        <p:nvSpPr>
          <p:cNvPr id="24" name="Text 18"/>
          <p:cNvSpPr/>
          <p:nvPr/>
        </p:nvSpPr>
        <p:spPr>
          <a:xfrm>
            <a:off x="574834" y="7767816"/>
            <a:ext cx="13495734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kumimoji="0" lang="fr-FR" altLang="fr-FR" sz="1400" b="1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Advantages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: 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More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readable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code,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simplified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maintenance,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avoids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name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conflicts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, and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allows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optimal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scalability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for large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projects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,</a:t>
            </a:r>
            <a:r>
              <a:rPr kumimoji="0" lang="fr-FR" altLang="fr-FR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endParaRPr kumimoji="0" lang="fr-FR" altLang="fr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indent="0" algn="l">
              <a:lnSpc>
                <a:spcPts val="2000"/>
              </a:lnSpc>
              <a:buNone/>
            </a:pPr>
            <a:endParaRPr lang="en-US" sz="12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8545" y="754023"/>
            <a:ext cx="6236018" cy="65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The Color System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38545" y="1835348"/>
            <a:ext cx="13153311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Bulma offers a semantic and consistent color palette, perfect for creating intuitive and professional interfaces.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38545" y="2410182"/>
            <a:ext cx="4243745" cy="1679972"/>
          </a:xfrm>
          <a:prstGeom prst="roundRect">
            <a:avLst>
              <a:gd name="adj" fmla="val 1884"/>
            </a:avLst>
          </a:prstGeom>
          <a:solidFill>
            <a:srgbClr val="00D1B2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949523" y="2621161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Primary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949523" y="3077528"/>
            <a:ext cx="3821787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.is-primary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949523" y="3541633"/>
            <a:ext cx="3821787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Primary color: turquoise #00d1b2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5193268" y="2410182"/>
            <a:ext cx="4243745" cy="1679972"/>
          </a:xfrm>
          <a:prstGeom prst="roundRect">
            <a:avLst>
              <a:gd name="adj" fmla="val 1884"/>
            </a:avLst>
          </a:prstGeom>
          <a:solidFill>
            <a:srgbClr val="3273DC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04247" y="2621161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Link</a:t>
            </a:r>
            <a:endParaRPr lang="en-US" sz="2050" dirty="0"/>
          </a:p>
        </p:txBody>
      </p:sp>
      <p:sp>
        <p:nvSpPr>
          <p:cNvPr id="10" name="Text 8"/>
          <p:cNvSpPr/>
          <p:nvPr/>
        </p:nvSpPr>
        <p:spPr>
          <a:xfrm>
            <a:off x="5404247" y="3077528"/>
            <a:ext cx="3821787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.is-link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5404247" y="3541633"/>
            <a:ext cx="3821787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For links and actions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9647992" y="2410182"/>
            <a:ext cx="4243745" cy="1679972"/>
          </a:xfrm>
          <a:prstGeom prst="roundRect">
            <a:avLst>
              <a:gd name="adj" fmla="val 1884"/>
            </a:avLst>
          </a:prstGeom>
          <a:solidFill>
            <a:srgbClr val="48C774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9858970" y="2621161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Success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9858970" y="3077528"/>
            <a:ext cx="3821787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.is-success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9858970" y="3541633"/>
            <a:ext cx="3821787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Positive confirmations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38545" y="4301133"/>
            <a:ext cx="6471047" cy="1679972"/>
          </a:xfrm>
          <a:prstGeom prst="roundRect">
            <a:avLst>
              <a:gd name="adj" fmla="val 1884"/>
            </a:avLst>
          </a:prstGeom>
          <a:solidFill>
            <a:srgbClr val="FFDD57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949523" y="4512112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Warning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949523" y="4968478"/>
            <a:ext cx="6049089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.is-warning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949523" y="5432584"/>
            <a:ext cx="6049089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Warnings</a:t>
            </a:r>
            <a:endParaRPr lang="en-US" sz="1650" dirty="0"/>
          </a:p>
        </p:txBody>
      </p:sp>
      <p:sp>
        <p:nvSpPr>
          <p:cNvPr id="20" name="Shape 18"/>
          <p:cNvSpPr/>
          <p:nvPr/>
        </p:nvSpPr>
        <p:spPr>
          <a:xfrm>
            <a:off x="7420570" y="4301133"/>
            <a:ext cx="6471166" cy="1679972"/>
          </a:xfrm>
          <a:prstGeom prst="roundRect">
            <a:avLst>
              <a:gd name="adj" fmla="val 1884"/>
            </a:avLst>
          </a:prstGeom>
          <a:solidFill>
            <a:srgbClr val="F14668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7631549" y="4512112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Danger</a:t>
            </a:r>
            <a:endParaRPr lang="en-US" sz="2050" dirty="0"/>
          </a:p>
        </p:txBody>
      </p:sp>
      <p:sp>
        <p:nvSpPr>
          <p:cNvPr id="22" name="Text 20"/>
          <p:cNvSpPr/>
          <p:nvPr/>
        </p:nvSpPr>
        <p:spPr>
          <a:xfrm>
            <a:off x="7631549" y="4968478"/>
            <a:ext cx="604920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.is-danger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7631549" y="5432584"/>
            <a:ext cx="604920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Errors and deletions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738545" y="6218396"/>
            <a:ext cx="13153311" cy="1257062"/>
          </a:xfrm>
          <a:prstGeom prst="roundRect">
            <a:avLst>
              <a:gd name="adj" fmla="val 2518"/>
            </a:avLst>
          </a:prstGeom>
          <a:solidFill>
            <a:srgbClr val="00184D"/>
          </a:solidFill>
          <a:ln/>
        </p:spPr>
        <p:txBody>
          <a:bodyPr/>
          <a:lstStyle/>
          <a:p>
            <a:endParaRPr/>
          </a:p>
        </p:txBody>
      </p:sp>
      <p:pic>
        <p:nvPicPr>
          <p:cNvPr id="2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523" y="6556534"/>
            <a:ext cx="263723" cy="210979"/>
          </a:xfrm>
          <a:prstGeom prst="rect">
            <a:avLst/>
          </a:prstGeom>
        </p:spPr>
      </p:pic>
      <p:sp>
        <p:nvSpPr>
          <p:cNvPr id="26" name="Text 23"/>
          <p:cNvSpPr/>
          <p:nvPr/>
        </p:nvSpPr>
        <p:spPr>
          <a:xfrm>
            <a:off x="1424226" y="6482120"/>
            <a:ext cx="12256651" cy="697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1650" dirty="0">
                <a:solidFill>
                  <a:srgbClr val="000000"/>
                </a:solidFill>
                <a:latin typeface="Noto Sans TC" panose="020B0604020202020204" charset="-128"/>
                <a:ea typeface="Noto Sans TC" panose="020B0604020202020204" charset="-128"/>
                <a:cs typeface="Noto Sans TC" pitchFamily="34" charset="-120"/>
              </a:rPr>
              <a:t>🎨</a:t>
            </a:r>
            <a:r>
              <a:rPr lang="en-US" sz="1650" dirty="0">
                <a:solidFill>
                  <a:srgbClr val="FFFFFF"/>
                </a:solidFill>
                <a:latin typeface="Noto Sans TC" panose="020B0604020202020204" charset="-128"/>
                <a:ea typeface="Noto Sans TC" panose="020B0604020202020204" charset="-128"/>
                <a:cs typeface="Noto Sans TC" pitchFamily="34" charset="-120"/>
              </a:rPr>
              <a:t>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Easily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personalize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these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colors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via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Sass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variables to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adapt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Bulma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to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your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graphic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charter: $</a:t>
            </a:r>
            <a:r>
              <a:rPr kumimoji="0" lang="fr-FR" altLang="fr-FR" sz="18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primary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: #your-color</a:t>
            </a:r>
            <a:r>
              <a:rPr kumimoji="0" lang="fr-FR" altLang="fr-FR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endParaRPr kumimoji="0" lang="fr-FR" altLang="fr-F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7813" y="469702"/>
            <a:ext cx="6542723" cy="533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Essential Utility Classes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597813" y="1430417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Typography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597813" y="1921431"/>
            <a:ext cx="415421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.title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et </a:t>
            </a: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.subtitle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7813" y="2262188"/>
            <a:ext cx="415421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.is-size-1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à </a:t>
            </a: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.is-size-7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97813" y="2602944"/>
            <a:ext cx="415421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.has-text-centered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97813" y="2943701"/>
            <a:ext cx="415421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.has-text-weight-bold</a:t>
            </a:r>
            <a:endParaRPr lang="en-US" sz="13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813" y="3416856"/>
            <a:ext cx="4154210" cy="415421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5176361" y="1430417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Layout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5176361" y="1921431"/>
            <a:ext cx="415421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.container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pour centrer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5176361" y="2262188"/>
            <a:ext cx="415421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.section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pour espacer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5176361" y="2602944"/>
            <a:ext cx="415421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.hero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pour bannières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5176361" y="2943701"/>
            <a:ext cx="4154210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.columns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pour grilles</a:t>
            </a:r>
            <a:endParaRPr lang="en-US" sz="1300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361" y="3416856"/>
            <a:ext cx="4154210" cy="4154210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9754910" y="1430417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Components</a:t>
            </a:r>
            <a:endParaRPr lang="en-US" sz="2000" dirty="0"/>
          </a:p>
        </p:txBody>
      </p:sp>
      <p:sp>
        <p:nvSpPr>
          <p:cNvPr id="16" name="Text 12"/>
          <p:cNvSpPr/>
          <p:nvPr/>
        </p:nvSpPr>
        <p:spPr>
          <a:xfrm>
            <a:off x="9754910" y="1921431"/>
            <a:ext cx="4292679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.navbar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pour navigation</a:t>
            </a:r>
            <a:endParaRPr lang="en-US" sz="1300" dirty="0"/>
          </a:p>
        </p:txBody>
      </p:sp>
      <p:sp>
        <p:nvSpPr>
          <p:cNvPr id="17" name="Text 13"/>
          <p:cNvSpPr/>
          <p:nvPr/>
        </p:nvSpPr>
        <p:spPr>
          <a:xfrm>
            <a:off x="9754910" y="2262188"/>
            <a:ext cx="4292679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.card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pour contenus</a:t>
            </a:r>
            <a:endParaRPr lang="en-US" sz="1300" dirty="0"/>
          </a:p>
        </p:txBody>
      </p:sp>
      <p:sp>
        <p:nvSpPr>
          <p:cNvPr id="18" name="Text 14"/>
          <p:cNvSpPr/>
          <p:nvPr/>
        </p:nvSpPr>
        <p:spPr>
          <a:xfrm>
            <a:off x="9754910" y="2602944"/>
            <a:ext cx="4292679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.modal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pour popups</a:t>
            </a:r>
            <a:endParaRPr lang="en-US" sz="1300" dirty="0"/>
          </a:p>
        </p:txBody>
      </p:sp>
      <p:sp>
        <p:nvSpPr>
          <p:cNvPr id="19" name="Text 15"/>
          <p:cNvSpPr/>
          <p:nvPr/>
        </p:nvSpPr>
        <p:spPr>
          <a:xfrm>
            <a:off x="9754910" y="2943701"/>
            <a:ext cx="4292679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00" dirty="0">
                <a:solidFill>
                  <a:srgbClr val="E0D6DE"/>
                </a:solidFill>
                <a:highlight>
                  <a:srgbClr val="14141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.notification</a:t>
            </a: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pour alertes</a:t>
            </a:r>
            <a:endParaRPr lang="en-US" sz="1300" dirty="0"/>
          </a:p>
        </p:txBody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4910" y="3416856"/>
            <a:ext cx="4292679" cy="4292679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423149" y="7799049"/>
            <a:ext cx="13434774" cy="28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Responsive: 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All classes can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be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suffixed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with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-mobile, -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tablet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, or -desktop for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precise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control over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each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r>
              <a:rPr kumimoji="0" lang="fr-FR" altLang="fr-FR" sz="1400" b="0" i="0" u="none" strike="noStrike" cap="none" normalizeH="0" baseline="0" dirty="0" err="1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breakpoint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.</a:t>
            </a:r>
            <a:r>
              <a:rPr kumimoji="0" lang="fr-FR" altLang="fr-FR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oto Sans TC" panose="020B0604020202020204" charset="-128"/>
                <a:ea typeface="Noto Sans TC" panose="020B0604020202020204" charset="-128"/>
              </a:rPr>
              <a:t> </a:t>
            </a:r>
            <a:endParaRPr kumimoji="0" lang="fr-FR" altLang="fr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Noto Sans TC" panose="020B0604020202020204" charset="-128"/>
              <a:ea typeface="Noto Sans TC" panose="020B0604020202020204" charset="-128"/>
            </a:endParaRPr>
          </a:p>
          <a:p>
            <a:pPr marL="0" indent="0" algn="l">
              <a:lnSpc>
                <a:spcPts val="215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3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613</Words>
  <Application>Microsoft Office PowerPoint</Application>
  <PresentationFormat>Personnalisé</PresentationFormat>
  <Paragraphs>123</Paragraphs>
  <Slides>12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Sora Medium</vt:lpstr>
      <vt:lpstr>Sora Light</vt:lpstr>
      <vt:lpstr>Noto Sans TC</vt:lpstr>
      <vt:lpstr>Arial</vt:lpstr>
      <vt:lpstr>Calibri</vt:lpstr>
      <vt:lpstr>Consolas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lastModifiedBy>RAKOTOMAHENINA Tianay</cp:lastModifiedBy>
  <cp:revision>9</cp:revision>
  <dcterms:created xsi:type="dcterms:W3CDTF">2025-12-03T11:35:47Z</dcterms:created>
  <dcterms:modified xsi:type="dcterms:W3CDTF">2025-12-09T10:17:22Z</dcterms:modified>
</cp:coreProperties>
</file>